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972" r:id="rId3"/>
    <p:sldId id="404" r:id="rId4"/>
    <p:sldId id="405" r:id="rId5"/>
    <p:sldId id="406" r:id="rId6"/>
    <p:sldId id="500" r:id="rId7"/>
    <p:sldId id="504" r:id="rId8"/>
    <p:sldId id="506" r:id="rId9"/>
    <p:sldId id="483" r:id="rId10"/>
    <p:sldId id="505" r:id="rId11"/>
    <p:sldId id="1157" r:id="rId12"/>
    <p:sldId id="803" r:id="rId13"/>
    <p:sldId id="857" r:id="rId14"/>
    <p:sldId id="407" r:id="rId15"/>
    <p:sldId id="790" r:id="rId16"/>
    <p:sldId id="796" r:id="rId17"/>
    <p:sldId id="1165" r:id="rId18"/>
    <p:sldId id="1065" r:id="rId19"/>
    <p:sldId id="791" r:id="rId20"/>
    <p:sldId id="792" r:id="rId21"/>
    <p:sldId id="412" r:id="rId22"/>
    <p:sldId id="414" r:id="rId23"/>
    <p:sldId id="445" r:id="rId24"/>
    <p:sldId id="444" r:id="rId25"/>
    <p:sldId id="415" r:id="rId26"/>
    <p:sldId id="1166" r:id="rId27"/>
    <p:sldId id="417" r:id="rId28"/>
    <p:sldId id="797" r:id="rId29"/>
    <p:sldId id="798" r:id="rId30"/>
    <p:sldId id="799" r:id="rId31"/>
    <p:sldId id="800" r:id="rId32"/>
    <p:sldId id="422" r:id="rId33"/>
    <p:sldId id="1169" r:id="rId34"/>
    <p:sldId id="425" r:id="rId35"/>
    <p:sldId id="426" r:id="rId36"/>
    <p:sldId id="427" r:id="rId37"/>
    <p:sldId id="430" r:id="rId38"/>
    <p:sldId id="973" r:id="rId39"/>
    <p:sldId id="1168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49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NULL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../media/image51.png"/><Relationship Id="rId1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7.png"/><Relationship Id="rId17" Type="http://schemas.openxmlformats.org/officeDocument/2006/relationships/image" Target="../media/image60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08</a:t>
              </a:r>
            </a:p>
            <a:p>
              <a:pPr algn="ctr"/>
              <a:r>
                <a:rPr lang="en-US" dirty="0"/>
                <a:t>Early Quantum</a:t>
              </a:r>
            </a:p>
            <a:p>
              <a:pPr algn="ctr"/>
              <a:r>
                <a:rPr lang="en-US" dirty="0"/>
                <a:t>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38B63-67CC-48BB-8F6E-81A9A03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5" y="1363315"/>
            <a:ext cx="6601070" cy="526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1A68C-817E-43DD-81A6-4E1325DE5525}"/>
              </a:ext>
            </a:extLst>
          </p:cNvPr>
          <p:cNvSpPr txBox="1"/>
          <p:nvPr/>
        </p:nvSpPr>
        <p:spPr>
          <a:xfrm>
            <a:off x="1399468" y="4624431"/>
            <a:ext cx="1269124" cy="412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Ultraviolet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B130F-2400-49B4-96CD-8B771659696D}"/>
              </a:ext>
            </a:extLst>
          </p:cNvPr>
          <p:cNvSpPr txBox="1"/>
          <p:nvPr/>
        </p:nvSpPr>
        <p:spPr>
          <a:xfrm>
            <a:off x="3260426" y="4627179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Visible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677A9-F696-403D-9819-40C643C3E4E1}"/>
              </a:ext>
            </a:extLst>
          </p:cNvPr>
          <p:cNvSpPr txBox="1"/>
          <p:nvPr/>
        </p:nvSpPr>
        <p:spPr>
          <a:xfrm>
            <a:off x="5288176" y="4624431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Near Infrared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3D23-D714-4BC5-9BBC-D97A780A58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61441" y="5037083"/>
            <a:ext cx="1116943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8D1CC-966B-4C5D-BC30-69F6036CD9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78384" y="5037083"/>
            <a:ext cx="815072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4FC8A-8B9B-4F85-AAA7-189C85A932F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212556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222A2-E8D4-426A-98E2-30A01AEFF2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827411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CE93BE-F463-49A5-9A0E-86E71DA309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3456" y="5034335"/>
            <a:ext cx="1212678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BCD8A9-82A0-4613-B705-96392F892E2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06134" y="5034335"/>
            <a:ext cx="237011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/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F1B6235-B189-48B7-8F25-C64CBD794639}"/>
              </a:ext>
            </a:extLst>
          </p:cNvPr>
          <p:cNvSpPr txBox="1"/>
          <p:nvPr/>
        </p:nvSpPr>
        <p:spPr>
          <a:xfrm>
            <a:off x="3120737" y="27094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</p:spTree>
    <p:extLst>
      <p:ext uri="{BB962C8B-B14F-4D97-AF65-F5344CB8AC3E}">
        <p14:creationId xmlns:p14="http://schemas.microsoft.com/office/powerpoint/2010/main" val="11768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F44EFB-87D5-40E3-B196-9C8EFB2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8" y="1335924"/>
            <a:ext cx="7216864" cy="5020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Spectra for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Acrylic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41E59-BDD4-4EBE-A016-5070F4F5937B}"/>
              </a:ext>
            </a:extLst>
          </p:cNvPr>
          <p:cNvSpPr/>
          <p:nvPr/>
        </p:nvSpPr>
        <p:spPr>
          <a:xfrm>
            <a:off x="2550541" y="2505918"/>
            <a:ext cx="2289473" cy="1238392"/>
          </a:xfrm>
          <a:prstGeom prst="wedgeRectCallout">
            <a:avLst>
              <a:gd name="adj1" fmla="val -36585"/>
              <a:gd name="adj2" fmla="val 157920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do museums use Acrylic coverings on paintings?</a:t>
            </a:r>
          </a:p>
        </p:txBody>
      </p:sp>
    </p:spTree>
    <p:extLst>
      <p:ext uri="{BB962C8B-B14F-4D97-AF65-F5344CB8AC3E}">
        <p14:creationId xmlns:p14="http://schemas.microsoft.com/office/powerpoint/2010/main" val="18450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AA68-76F8-46ED-AE4E-24B2D2433E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958" y="1644145"/>
            <a:ext cx="6068084" cy="4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 descr="Image result for electron excited state">
            <a:extLst>
              <a:ext uri="{FF2B5EF4-FFF2-40B4-BE49-F238E27FC236}">
                <a16:creationId xmlns:a16="http://schemas.microsoft.com/office/drawing/2014/main" id="{93002DA9-BE57-4203-8C90-1B553C00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27" y="2398714"/>
            <a:ext cx="8251546" cy="251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4B5E2B-2CB3-40CA-B6BE-0F5E9A922B9A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4B5DC-049B-4819-BCD8-2D14F3CDE11E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1E768-BFE6-45A7-ACAC-BC8B7AD64719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CC32-E2F7-9730-22F9-FF16F574C32D}"/>
              </a:ext>
            </a:extLst>
          </p:cNvPr>
          <p:cNvSpPr txBox="1"/>
          <p:nvPr/>
        </p:nvSpPr>
        <p:spPr>
          <a:xfrm>
            <a:off x="5658787" y="1011836"/>
            <a:ext cx="22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Johann Balmer 1885</a:t>
            </a:r>
          </a:p>
        </p:txBody>
      </p: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DD82F9-6FA4-4D90-B6BB-13E6413D68C9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9F66F-EC52-4923-8BB7-1AA0644330B4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827FF-432A-4549-A8C4-D604980C60FD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3C044-4701-33E7-92BD-EED132A1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8" y="1515404"/>
            <a:ext cx="6662163" cy="25722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C462A2-7015-B442-9A9E-140924BCBCD4}"/>
              </a:ext>
            </a:extLst>
          </p:cNvPr>
          <p:cNvGrpSpPr/>
          <p:nvPr/>
        </p:nvGrpSpPr>
        <p:grpSpPr>
          <a:xfrm>
            <a:off x="3251445" y="4286510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99FD-4D53-4541-92FD-E2EB7CF3D226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5C2FF-73CE-C036-FAC0-80C40E0FD030}"/>
              </a:ext>
            </a:extLst>
          </p:cNvPr>
          <p:cNvGrpSpPr/>
          <p:nvPr/>
        </p:nvGrpSpPr>
        <p:grpSpPr>
          <a:xfrm>
            <a:off x="3066601" y="171925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9A33D3-794E-8203-AE26-5A0A6322D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FE3EB-B6CF-B56D-BE8B-9681056DB3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690EBC-7DF5-BB67-FBA9-56F81501FD1C}"/>
              </a:ext>
            </a:extLst>
          </p:cNvPr>
          <p:cNvGrpSpPr/>
          <p:nvPr/>
        </p:nvGrpSpPr>
        <p:grpSpPr>
          <a:xfrm>
            <a:off x="3543744" y="25978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9FDAA-E9DC-8453-8530-F77FCF431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4BC79-5D2D-2D4A-9BCE-88462F12BB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03BCB-9B49-36A3-D7B4-9257D6893583}"/>
              </a:ext>
            </a:extLst>
          </p:cNvPr>
          <p:cNvGrpSpPr/>
          <p:nvPr/>
        </p:nvGrpSpPr>
        <p:grpSpPr>
          <a:xfrm>
            <a:off x="4612153" y="280900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9350E-AF52-7057-E0B0-2ACEBD2A3F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204971-B897-B836-60FD-33E0C1A42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81FD2-A7E6-56CF-C215-703EE9721CA8}"/>
              </a:ext>
            </a:extLst>
          </p:cNvPr>
          <p:cNvGrpSpPr/>
          <p:nvPr/>
        </p:nvGrpSpPr>
        <p:grpSpPr>
          <a:xfrm>
            <a:off x="7745083" y="32505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90E835-6D60-920B-8853-1843ABC611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772AFD-4A76-0D44-4C9F-24A74068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BB094E-53C1-2CFF-EB99-A161574DE3E5}"/>
              </a:ext>
            </a:extLst>
          </p:cNvPr>
          <p:cNvGrpSpPr/>
          <p:nvPr/>
        </p:nvGrpSpPr>
        <p:grpSpPr>
          <a:xfrm>
            <a:off x="5754799" y="346590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3317-DE02-5BB1-0B1F-A8E45C5DA8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FE5471-A04B-AFB3-CC42-9359C2202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468845-C078-D808-CA9F-FA2A81890B7C}"/>
              </a:ext>
            </a:extLst>
          </p:cNvPr>
          <p:cNvGrpSpPr/>
          <p:nvPr/>
        </p:nvGrpSpPr>
        <p:grpSpPr>
          <a:xfrm>
            <a:off x="2679512" y="368079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22BB0-9C2D-7D2E-2F6F-C3017D30D9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E06404-40A3-83BF-CE1D-E51012859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blipFill>
                <a:blip r:embed="rId6"/>
                <a:stretch>
                  <a:fillRect l="-1250" r="-15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636BF-EB21-4351-4232-F413B6A7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10" y="1320813"/>
            <a:ext cx="2958814" cy="40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spectra_rydberg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1DD95-0279-4886-866E-D1A68DB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/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57C3B1-3B6D-4E03-80C9-A4266408DB1F}"/>
              </a:ext>
            </a:extLst>
          </p:cNvPr>
          <p:cNvSpPr txBox="1"/>
          <p:nvPr/>
        </p:nvSpPr>
        <p:spPr>
          <a:xfrm>
            <a:off x="7031693" y="1739865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6822B8"/>
                  </a:solidFill>
                </a:ln>
                <a:solidFill>
                  <a:srgbClr val="6822B8"/>
                </a:solidFill>
              </a:rPr>
              <a:t>Lyman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1D594-55F6-4378-A620-594A524591A0}"/>
              </a:ext>
            </a:extLst>
          </p:cNvPr>
          <p:cNvSpPr txBox="1"/>
          <p:nvPr/>
        </p:nvSpPr>
        <p:spPr>
          <a:xfrm>
            <a:off x="7031693" y="2709327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CA29"/>
                  </a:solidFill>
                </a:ln>
                <a:solidFill>
                  <a:srgbClr val="00CA29"/>
                </a:solidFill>
              </a:rPr>
              <a:t>Balmer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3961F-CC7E-4D78-880F-577E1E634AA4}"/>
              </a:ext>
            </a:extLst>
          </p:cNvPr>
          <p:cNvSpPr txBox="1"/>
          <p:nvPr/>
        </p:nvSpPr>
        <p:spPr>
          <a:xfrm>
            <a:off x="7031693" y="3678789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Paschen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3BBA-EF7C-4475-9060-08309A3F8A25}"/>
              </a:ext>
            </a:extLst>
          </p:cNvPr>
          <p:cNvSpPr txBox="1"/>
          <p:nvPr/>
        </p:nvSpPr>
        <p:spPr>
          <a:xfrm>
            <a:off x="7031693" y="4670507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CD3500"/>
                  </a:solidFill>
                </a:ln>
                <a:solidFill>
                  <a:srgbClr val="CD3500"/>
                </a:solidFill>
              </a:rPr>
              <a:t>Brackett</a:t>
            </a:r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why the Bohr Model was ultimately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7767A5D-8AA5-4C83-9A43-FFC0F8A5EE2C}"/>
              </a:ext>
            </a:extLst>
          </p:cNvPr>
          <p:cNvSpPr/>
          <p:nvPr/>
        </p:nvSpPr>
        <p:spPr>
          <a:xfrm>
            <a:off x="3714178" y="1875332"/>
            <a:ext cx="1715644" cy="791576"/>
          </a:xfrm>
          <a:prstGeom prst="wedgeRectCallout">
            <a:avLst>
              <a:gd name="adj1" fmla="val -71111"/>
              <a:gd name="adj2" fmla="val -1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Classical theory could </a:t>
            </a:r>
            <a:r>
              <a:rPr lang="en-US" sz="1400" b="1" u="sng" dirty="0"/>
              <a:t>not</a:t>
            </a:r>
            <a:r>
              <a:rPr lang="en-US" sz="1400" dirty="0"/>
              <a:t> explain the observed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EFFF-E179-C072-5C5E-A336E634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086" y="357004"/>
            <a:ext cx="973468" cy="1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like</a:t>
            </a:r>
            <a:r>
              <a:rPr lang="en-US" dirty="0"/>
              <a:t>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Nuclear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8DCF3D-B5E9-47C2-B044-8AED27DD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119" y="1465822"/>
            <a:ext cx="37242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11093-EE64-4905-A434-A7A578F159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" y="1465822"/>
            <a:ext cx="3551683" cy="50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8473B-2E21-46FF-A510-AA076AC3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3653"/>
            <a:ext cx="7714893" cy="3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Write a Python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=9.109×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=6.626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=2.99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F5F5E1-732C-F4FE-2BA9-1D01F354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34" y="2097345"/>
            <a:ext cx="5381964" cy="361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blipFill>
                <a:blip r:embed="rId3"/>
                <a:stretch>
                  <a:fillRect l="-1250" r="-156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E9ABF-F047-5058-E1FA-D20F4A2601DE}"/>
              </a:ext>
            </a:extLst>
          </p:cNvPr>
          <p:cNvGrpSpPr/>
          <p:nvPr/>
        </p:nvGrpSpPr>
        <p:grpSpPr>
          <a:xfrm>
            <a:off x="2780335" y="6039950"/>
            <a:ext cx="3583331" cy="632802"/>
            <a:chOff x="759306" y="5698819"/>
            <a:chExt cx="3583331" cy="6328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/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E35538-172E-5DAF-81C6-836E026ECD3B}"/>
                </a:ext>
              </a:extLst>
            </p:cNvPr>
            <p:cNvGrpSpPr/>
            <p:nvPr/>
          </p:nvGrpSpPr>
          <p:grpSpPr>
            <a:xfrm>
              <a:off x="2899508" y="5698819"/>
              <a:ext cx="1443129" cy="632802"/>
              <a:chOff x="1727774" y="6064907"/>
              <a:chExt cx="1443129" cy="6328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/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9ABD426-DDE0-6DC7-9A45-B335D2EE075B}"/>
              </a:ext>
            </a:extLst>
          </p:cNvPr>
          <p:cNvGrpSpPr/>
          <p:nvPr/>
        </p:nvGrpSpPr>
        <p:grpSpPr>
          <a:xfrm>
            <a:off x="3550722" y="1335368"/>
            <a:ext cx="3579540" cy="610873"/>
            <a:chOff x="3717745" y="1335368"/>
            <a:chExt cx="3579540" cy="6108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/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=1,2,3,…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/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𝑜𝑟𝑏𝑖𝑡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888B11-86B0-B012-F237-C8686310834F}"/>
              </a:ext>
            </a:extLst>
          </p:cNvPr>
          <p:cNvGrpSpPr/>
          <p:nvPr/>
        </p:nvGrpSpPr>
        <p:grpSpPr>
          <a:xfrm>
            <a:off x="3892373" y="2496160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44D7BA-3153-2AD6-48B0-FC29AE95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9FCF47-441A-1753-BBBF-E504643B26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5A1E5-1DAE-22CA-3EA7-41EEBA87C87E}"/>
              </a:ext>
            </a:extLst>
          </p:cNvPr>
          <p:cNvGrpSpPr/>
          <p:nvPr/>
        </p:nvGrpSpPr>
        <p:grpSpPr>
          <a:xfrm>
            <a:off x="7242542" y="3319636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F73B84-73CA-84B2-937D-AAA463CA1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1E3-CA2D-287B-80C4-BBE745A259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E82F04-BE95-4D4A-2091-FF92FAE7B134}"/>
              </a:ext>
            </a:extLst>
          </p:cNvPr>
          <p:cNvGrpSpPr/>
          <p:nvPr/>
        </p:nvGrpSpPr>
        <p:grpSpPr>
          <a:xfrm>
            <a:off x="3595730" y="3985966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3DF04-AE83-9732-5555-A6CCCB7FE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8735B5-4087-E2BB-C393-0453E07C4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753684-EBFC-9A82-9FE3-201730DA7CE1}"/>
              </a:ext>
            </a:extLst>
          </p:cNvPr>
          <p:cNvGrpSpPr/>
          <p:nvPr/>
        </p:nvGrpSpPr>
        <p:grpSpPr>
          <a:xfrm>
            <a:off x="4413778" y="414993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9E34D5-60A9-553A-6D0B-7BD73B3528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EC201C-B4D0-34B2-9F1C-6AA91769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AA6D62-09F9-703A-8A27-8CDEACEFBC7C}"/>
              </a:ext>
            </a:extLst>
          </p:cNvPr>
          <p:cNvGrpSpPr/>
          <p:nvPr/>
        </p:nvGrpSpPr>
        <p:grpSpPr>
          <a:xfrm>
            <a:off x="4127288" y="4473729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0F13A0-CB44-6CE1-5736-A3F8982A8B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E01C2E-07B4-CD73-2A05-895ECF58D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E3FC9B-D0F9-6949-AD47-E49B98DAB7DD}"/>
              </a:ext>
            </a:extLst>
          </p:cNvPr>
          <p:cNvGrpSpPr/>
          <p:nvPr/>
        </p:nvGrpSpPr>
        <p:grpSpPr>
          <a:xfrm>
            <a:off x="6166213" y="511661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14F4F7-802D-AA8C-E0D1-B4A4A834D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E6CE2B-2E3E-CC6A-2D47-A8923468F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C29FFB-BA5F-3B4F-F3CF-864D2C878FDE}"/>
              </a:ext>
            </a:extLst>
          </p:cNvPr>
          <p:cNvGrpSpPr/>
          <p:nvPr/>
        </p:nvGrpSpPr>
        <p:grpSpPr>
          <a:xfrm>
            <a:off x="5241771" y="528835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8BA64B-4D71-E250-AA29-6443CB8F51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43D74A-3101-9E62-4A48-22ECE7F9B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E86A6-463C-F573-2595-79ABD5F21131}"/>
              </a:ext>
            </a:extLst>
          </p:cNvPr>
          <p:cNvGrpSpPr/>
          <p:nvPr/>
        </p:nvGrpSpPr>
        <p:grpSpPr>
          <a:xfrm>
            <a:off x="2942753" y="544158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28A13-509A-F3CD-98A2-C4BC6C5A36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3357D1-F5D4-B4C0-DA23-A93A200B9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68AD2-6382-3679-2FCE-1DE29790F1AF}"/>
              </a:ext>
            </a:extLst>
          </p:cNvPr>
          <p:cNvGrpSpPr/>
          <p:nvPr/>
        </p:nvGrpSpPr>
        <p:grpSpPr>
          <a:xfrm>
            <a:off x="4125030" y="4795911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CE6B2C-FE6B-8BA9-35E4-C40A2256B1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2C238F2-7789-52ED-2894-A7E8C814A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1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AF453-B896-8B22-A18E-AAD5B592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90" y="1621058"/>
            <a:ext cx="2922421" cy="4494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5327852" y="1895679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5327852" y="2971990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5327853" y="404830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Paschen</a:t>
            </a:r>
            <a:r>
              <a:rPr lang="en-US" dirty="0"/>
              <a:t>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5327852" y="512461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68968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C9DAE-550B-E5F8-C75B-92959E138D0A}"/>
              </a:ext>
            </a:extLst>
          </p:cNvPr>
          <p:cNvSpPr/>
          <p:nvPr/>
        </p:nvSpPr>
        <p:spPr>
          <a:xfrm>
            <a:off x="562404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E3B7B-BC5C-5F4B-EECD-7FC38DD34459}"/>
              </a:ext>
            </a:extLst>
          </p:cNvPr>
          <p:cNvSpPr/>
          <p:nvPr/>
        </p:nvSpPr>
        <p:spPr>
          <a:xfrm>
            <a:off x="596730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56F1E11-A1F5-0785-55FC-B910E2ACB4AE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5400000" flipH="1" flipV="1">
            <a:off x="5900262" y="2399183"/>
            <a:ext cx="12700" cy="343260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457CE-AA53-EB8F-68AB-89FBE98D51A5}"/>
              </a:ext>
            </a:extLst>
          </p:cNvPr>
          <p:cNvSpPr txBox="1"/>
          <p:nvPr/>
        </p:nvSpPr>
        <p:spPr>
          <a:xfrm>
            <a:off x="7549975" y="3620128"/>
            <a:ext cx="11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j, i = initial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F9A40-79C2-8C53-F9A6-9B14DC1C13CE}"/>
              </a:ext>
            </a:extLst>
          </p:cNvPr>
          <p:cNvSpPr txBox="1"/>
          <p:nvPr/>
        </p:nvSpPr>
        <p:spPr>
          <a:xfrm>
            <a:off x="7510262" y="4480694"/>
            <a:ext cx="12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k, f = final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47B855-6D8B-B55C-F5A3-A6A4FFEA1696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16200000" flipH="1">
            <a:off x="7883197" y="4234680"/>
            <a:ext cx="491234" cy="79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ED167-075F-F997-D97D-33CB0517A2D3}"/>
              </a:ext>
            </a:extLst>
          </p:cNvPr>
          <p:cNvSpPr/>
          <p:nvPr/>
        </p:nvSpPr>
        <p:spPr>
          <a:xfrm>
            <a:off x="6045993" y="4657047"/>
            <a:ext cx="819151" cy="715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E4B91-8C4D-7888-C59C-4B464C18E812}"/>
              </a:ext>
            </a:extLst>
          </p:cNvPr>
          <p:cNvSpPr/>
          <p:nvPr/>
        </p:nvSpPr>
        <p:spPr>
          <a:xfrm>
            <a:off x="5520890" y="5696115"/>
            <a:ext cx="2177691" cy="3174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3354F0-E62A-C022-6DBD-DFA5789C7402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 rot="16200000" flipH="1">
            <a:off x="6370780" y="5457159"/>
            <a:ext cx="323744" cy="154167"/>
          </a:xfrm>
          <a:prstGeom prst="bentConnector3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  <p:bldP spid="7" grpId="0" animBg="1"/>
      <p:bldP spid="26" grpId="0" animBg="1"/>
      <p:bldP spid="13" grpId="0"/>
      <p:bldP spid="27" grpId="0"/>
      <p:bldP spid="1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3128582" cy="2447833"/>
            <a:chOff x="4851298" y="1662196"/>
            <a:chExt cx="3128582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07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1.0968968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400" r="-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a</a:t>
            </a:r>
            <a:r>
              <a:rPr lang="en-US" sz="2400" b="1" dirty="0">
                <a:solidFill>
                  <a:srgbClr val="FF0000"/>
                </a:solidFill>
              </a:rPr>
              <a:t>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hydrogen_spectrum.py</a:t>
            </a:r>
            <a:r>
              <a:rPr lang="en-US" sz="2400" dirty="0"/>
              <a:t> that calculates and displays the wavelengths (in nanometers) for both the Pfund and Humphreys high energy spectral series of Hydrogen</a:t>
            </a:r>
          </a:p>
          <a:p>
            <a:r>
              <a:rPr lang="en-US" sz="2400" dirty="0"/>
              <a:t>Your program should calculate and display the wavelengths for both series using both the Rydberg and Bohr formulas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6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Emission vs. Absorption Spectra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C114-50F3-4AEA-AE46-54FBE43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4"/>
          <a:stretch/>
        </p:blipFill>
        <p:spPr>
          <a:xfrm>
            <a:off x="598935" y="1635499"/>
            <a:ext cx="7946130" cy="3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5C7D-5D32-4050-98E5-67CA642D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453898"/>
            <a:ext cx="7869936" cy="59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Spectrophotometry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83C47-595D-4465-8750-29A4DEDA8AA4}"/>
              </a:ext>
            </a:extLst>
          </p:cNvPr>
          <p:cNvGrpSpPr/>
          <p:nvPr/>
        </p:nvGrpSpPr>
        <p:grpSpPr>
          <a:xfrm>
            <a:off x="429314" y="1848400"/>
            <a:ext cx="8285372" cy="3552382"/>
            <a:chOff x="401803" y="1563107"/>
            <a:chExt cx="8285372" cy="35523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68EBC-8745-41CE-AF35-61064024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803" y="1563107"/>
              <a:ext cx="5045608" cy="35523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5F7A-6244-42BB-BA7E-4491D207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366" y="1563108"/>
              <a:ext cx="3123809" cy="35523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08A6942-415A-4847-A75F-DEB80DBFCAD7}"/>
              </a:ext>
            </a:extLst>
          </p:cNvPr>
          <p:cNvSpPr/>
          <p:nvPr/>
        </p:nvSpPr>
        <p:spPr>
          <a:xfrm>
            <a:off x="5661965" y="5098694"/>
            <a:ext cx="1214323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FE83B-E07A-429D-9A96-000A3F9D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8" y="1468581"/>
            <a:ext cx="418147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3B7AD-FA1C-4D77-8C03-F0C227DC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77" y="3109441"/>
            <a:ext cx="1695238" cy="281904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D08B10D-BBDF-4871-9E6B-4C3CD0D30F17}"/>
              </a:ext>
            </a:extLst>
          </p:cNvPr>
          <p:cNvSpPr/>
          <p:nvPr/>
        </p:nvSpPr>
        <p:spPr>
          <a:xfrm>
            <a:off x="4637837" y="2223821"/>
            <a:ext cx="1228190" cy="541325"/>
          </a:xfrm>
          <a:prstGeom prst="borderCallout1">
            <a:avLst>
              <a:gd name="adj1" fmla="val 47874"/>
              <a:gd name="adj2" fmla="val -5765"/>
              <a:gd name="adj3" fmla="val 159378"/>
              <a:gd name="adj4" fmla="val -110827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Ultraviolet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6A4F223-F767-41B2-8330-AF97658003AC}"/>
              </a:ext>
            </a:extLst>
          </p:cNvPr>
          <p:cNvSpPr/>
          <p:nvPr/>
        </p:nvSpPr>
        <p:spPr>
          <a:xfrm>
            <a:off x="4841442" y="4839560"/>
            <a:ext cx="1102157" cy="607426"/>
          </a:xfrm>
          <a:prstGeom prst="borderCallout1">
            <a:avLst>
              <a:gd name="adj1" fmla="val 18750"/>
              <a:gd name="adj2" fmla="val -8333"/>
              <a:gd name="adj3" fmla="val -67510"/>
              <a:gd name="adj4" fmla="val -83529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Visible Light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223456D-3EC6-482C-903B-3AD7BB5D04F9}"/>
              </a:ext>
            </a:extLst>
          </p:cNvPr>
          <p:cNvSpPr/>
          <p:nvPr/>
        </p:nvSpPr>
        <p:spPr>
          <a:xfrm>
            <a:off x="488731" y="3850440"/>
            <a:ext cx="1048407" cy="571788"/>
          </a:xfrm>
          <a:prstGeom prst="borderCallout1">
            <a:avLst>
              <a:gd name="adj1" fmla="val 79561"/>
              <a:gd name="adj2" fmla="val 107330"/>
              <a:gd name="adj3" fmla="val 90658"/>
              <a:gd name="adj4" fmla="val 178940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Near Infrared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748E0-4D96-4A0E-B2C4-60542368CC39}"/>
              </a:ext>
            </a:extLst>
          </p:cNvPr>
          <p:cNvSpPr/>
          <p:nvPr/>
        </p:nvSpPr>
        <p:spPr>
          <a:xfrm>
            <a:off x="6321277" y="4883450"/>
            <a:ext cx="715945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7A36AF2-1A47-486B-9173-375D57635F96}"/>
              </a:ext>
            </a:extLst>
          </p:cNvPr>
          <p:cNvSpPr/>
          <p:nvPr/>
        </p:nvSpPr>
        <p:spPr>
          <a:xfrm>
            <a:off x="6321277" y="1896443"/>
            <a:ext cx="2447095" cy="947394"/>
          </a:xfrm>
          <a:prstGeom prst="wedgeRectCallout">
            <a:avLst>
              <a:gd name="adj1" fmla="val 488"/>
              <a:gd name="adj2" fmla="val 10924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sensor talks to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computer over a serial (UART) port</a:t>
            </a:r>
          </a:p>
        </p:txBody>
      </p:sp>
    </p:spTree>
    <p:extLst>
      <p:ext uri="{BB962C8B-B14F-4D97-AF65-F5344CB8AC3E}">
        <p14:creationId xmlns:p14="http://schemas.microsoft.com/office/powerpoint/2010/main" val="366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5025</TotalTime>
  <Words>1551</Words>
  <Application>Microsoft Office PowerPoint</Application>
  <PresentationFormat>On-screen Show (4:3)</PresentationFormat>
  <Paragraphs>294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08 – Goals</vt:lpstr>
      <vt:lpstr>PowerPoint Presentation</vt:lpstr>
      <vt:lpstr>PowerPoint Presentation</vt:lpstr>
      <vt:lpstr>PowerPoint Presentation</vt:lpstr>
      <vt:lpstr>Emission vs. Absorption Spectra</vt:lpstr>
      <vt:lpstr>PowerPoint Presentation</vt:lpstr>
      <vt:lpstr>Reflectance Spectrophotometry</vt:lpstr>
      <vt:lpstr>The SparkFun Triad Sensor</vt:lpstr>
      <vt:lpstr>The SparkFun Triad Sensor</vt:lpstr>
      <vt:lpstr>Reflectance Spectra for Acrylic</vt:lpstr>
      <vt:lpstr>The Atomic Shell Model</vt:lpstr>
      <vt:lpstr>The Atomic Shell Model</vt:lpstr>
      <vt:lpstr>PowerPoint Presentation</vt:lpstr>
      <vt:lpstr>PowerPoint Presentation</vt:lpstr>
      <vt:lpstr>PowerPoint Presentation</vt:lpstr>
      <vt:lpstr>Open spectrum_rydberg.py</vt:lpstr>
      <vt:lpstr>Run spectra_rydberg</vt:lpstr>
      <vt:lpstr>PowerPoint Presentation</vt:lpstr>
      <vt:lpstr>PowerPoint Presentation</vt:lpstr>
      <vt:lpstr>Formulas ≠ Physics</vt:lpstr>
      <vt:lpstr>Max Planck’s Law - 1900</vt:lpstr>
      <vt:lpstr>Einstein’s Photon Quantum - 1905</vt:lpstr>
      <vt:lpstr>Einstein’s Photon Quantum - 1905</vt:lpstr>
      <vt:lpstr>PowerPoint Presentation</vt:lpstr>
      <vt:lpstr>The Nuclear Shell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Bohr Spectra for Hydrogen</vt:lpstr>
      <vt:lpstr>Open spectrum_bohr.py</vt:lpstr>
      <vt:lpstr>Run spectrum_bohr.py</vt:lpstr>
      <vt:lpstr>PowerPoint Presentation</vt:lpstr>
      <vt:lpstr>PowerPoint Presentation</vt:lpstr>
      <vt:lpstr>PowerPoint Presentation</vt:lpstr>
      <vt:lpstr>Session 08 – Know You Know…</vt:lpstr>
      <vt:lpstr>Task 08-01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850</cp:revision>
  <cp:lastPrinted>2015-06-01T00:45:11Z</cp:lastPrinted>
  <dcterms:created xsi:type="dcterms:W3CDTF">2014-09-21T17:58:26Z</dcterms:created>
  <dcterms:modified xsi:type="dcterms:W3CDTF">2022-06-14T04:57:47Z</dcterms:modified>
</cp:coreProperties>
</file>